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380" r:id="rId2"/>
    <p:sldId id="386" r:id="rId3"/>
    <p:sldId id="388" r:id="rId4"/>
    <p:sldId id="387" r:id="rId5"/>
    <p:sldId id="368" r:id="rId6"/>
    <p:sldId id="369" r:id="rId7"/>
    <p:sldId id="370" r:id="rId8"/>
    <p:sldId id="367" r:id="rId9"/>
    <p:sldId id="366" r:id="rId10"/>
    <p:sldId id="377" r:id="rId11"/>
    <p:sldId id="379" r:id="rId12"/>
    <p:sldId id="374" r:id="rId13"/>
    <p:sldId id="373" r:id="rId14"/>
    <p:sldId id="376" r:id="rId15"/>
    <p:sldId id="375" r:id="rId16"/>
    <p:sldId id="381" r:id="rId17"/>
    <p:sldId id="382" r:id="rId18"/>
    <p:sldId id="383" r:id="rId19"/>
    <p:sldId id="378" r:id="rId20"/>
    <p:sldId id="385" r:id="rId2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0000"/>
    <a:srgbClr val="FFEFB3"/>
    <a:srgbClr val="37CC14"/>
    <a:srgbClr val="FF9966"/>
    <a:srgbClr val="6699FF"/>
    <a:srgbClr val="FF660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4660"/>
  </p:normalViewPr>
  <p:slideViewPr>
    <p:cSldViewPr>
      <p:cViewPr>
        <p:scale>
          <a:sx n="50" d="100"/>
          <a:sy n="50" d="100"/>
        </p:scale>
        <p:origin x="-1254" y="-11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A6A469-23CE-4798-AD2E-C782C2B65112}" type="doc">
      <dgm:prSet loTypeId="urn:microsoft.com/office/officeart/2005/8/layout/process1" loCatId="process" qsTypeId="urn:microsoft.com/office/officeart/2005/8/quickstyle/simple5" qsCatId="simple" csTypeId="urn:microsoft.com/office/officeart/2005/8/colors/accent6_2" csCatId="accent6" phldr="1"/>
      <dgm:spPr/>
    </dgm:pt>
    <dgm:pt modelId="{C1F25814-4A4C-485B-A61D-835A7660CC73}">
      <dgm:prSet phldrT="[Texto]"/>
      <dgm:spPr>
        <a:solidFill>
          <a:srgbClr val="993300"/>
        </a:solidFill>
      </dgm:spPr>
      <dgm:t>
        <a:bodyPr/>
        <a:lstStyle/>
        <a:p>
          <a:r>
            <a:rPr lang="pt-PT" b="1" dirty="0" smtClean="0"/>
            <a:t>Ingestão energética  </a:t>
          </a:r>
          <a:endParaRPr lang="pt-PT" b="1" dirty="0"/>
        </a:p>
      </dgm:t>
    </dgm:pt>
    <dgm:pt modelId="{800283AD-CC69-4146-B6EE-1EA6624570FC}" type="parTrans" cxnId="{D643C3EA-71EB-4CB3-A83A-79CBD88CFC59}">
      <dgm:prSet/>
      <dgm:spPr/>
      <dgm:t>
        <a:bodyPr/>
        <a:lstStyle/>
        <a:p>
          <a:endParaRPr lang="pt-PT"/>
        </a:p>
      </dgm:t>
    </dgm:pt>
    <dgm:pt modelId="{E4F614F9-3C47-4853-A3AD-290C2898765E}" type="sibTrans" cxnId="{D643C3EA-71EB-4CB3-A83A-79CBD88CFC59}">
      <dgm:prSet/>
      <dgm:spPr>
        <a:solidFill>
          <a:srgbClr val="92D050"/>
        </a:solidFill>
      </dgm:spPr>
      <dgm:t>
        <a:bodyPr/>
        <a:lstStyle/>
        <a:p>
          <a:endParaRPr lang="pt-PT"/>
        </a:p>
      </dgm:t>
    </dgm:pt>
    <dgm:pt modelId="{06DA4967-EA34-4182-B5CB-E915F21E4BF1}">
      <dgm:prSet phldrT="[Texto]"/>
      <dgm:spPr>
        <a:solidFill>
          <a:srgbClr val="FFC000"/>
        </a:solidFill>
      </dgm:spPr>
      <dgm:t>
        <a:bodyPr/>
        <a:lstStyle/>
        <a:p>
          <a:r>
            <a:rPr lang="pt-PT" b="1" dirty="0" smtClean="0">
              <a:solidFill>
                <a:srgbClr val="993300"/>
              </a:solidFill>
            </a:rPr>
            <a:t>Gasto energético         </a:t>
          </a:r>
          <a:endParaRPr lang="pt-PT" b="1" dirty="0">
            <a:solidFill>
              <a:srgbClr val="993300"/>
            </a:solidFill>
          </a:endParaRPr>
        </a:p>
      </dgm:t>
    </dgm:pt>
    <dgm:pt modelId="{91726DEE-A060-4F59-9AA5-8DABA27E5FF5}" type="parTrans" cxnId="{FF7C42A0-86F3-4424-AF9E-727239B9D5DF}">
      <dgm:prSet/>
      <dgm:spPr/>
      <dgm:t>
        <a:bodyPr/>
        <a:lstStyle/>
        <a:p>
          <a:endParaRPr lang="pt-PT"/>
        </a:p>
      </dgm:t>
    </dgm:pt>
    <dgm:pt modelId="{E4748334-9F67-443E-9120-E6962DE2EECD}" type="sibTrans" cxnId="{FF7C42A0-86F3-4424-AF9E-727239B9D5DF}">
      <dgm:prSet/>
      <dgm:spPr>
        <a:solidFill>
          <a:srgbClr val="92D050"/>
        </a:solidFill>
      </dgm:spPr>
      <dgm:t>
        <a:bodyPr/>
        <a:lstStyle/>
        <a:p>
          <a:endParaRPr lang="pt-PT"/>
        </a:p>
      </dgm:t>
    </dgm:pt>
    <dgm:pt modelId="{5E0B9EF7-D86D-400A-A666-0F6D3B634CA3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PT" b="1" dirty="0" smtClean="0"/>
            <a:t>Ganho de peso</a:t>
          </a:r>
          <a:endParaRPr lang="pt-PT" b="1" dirty="0"/>
        </a:p>
      </dgm:t>
    </dgm:pt>
    <dgm:pt modelId="{E651E889-6283-4C18-94EF-73AD2BDE5AF3}" type="parTrans" cxnId="{BAADF155-8142-4D0A-9901-FDCE1F147E98}">
      <dgm:prSet/>
      <dgm:spPr/>
      <dgm:t>
        <a:bodyPr/>
        <a:lstStyle/>
        <a:p>
          <a:endParaRPr lang="pt-PT"/>
        </a:p>
      </dgm:t>
    </dgm:pt>
    <dgm:pt modelId="{42B7240A-CFD0-4BB1-8B98-0941AC7870BA}" type="sibTrans" cxnId="{BAADF155-8142-4D0A-9901-FDCE1F147E98}">
      <dgm:prSet/>
      <dgm:spPr/>
      <dgm:t>
        <a:bodyPr/>
        <a:lstStyle/>
        <a:p>
          <a:endParaRPr lang="pt-PT"/>
        </a:p>
      </dgm:t>
    </dgm:pt>
    <dgm:pt modelId="{3AC06BF9-7590-45F2-BEAD-CC518A7A823B}" type="pres">
      <dgm:prSet presAssocID="{3AA6A469-23CE-4798-AD2E-C782C2B65112}" presName="Name0" presStyleCnt="0">
        <dgm:presLayoutVars>
          <dgm:dir/>
          <dgm:resizeHandles val="exact"/>
        </dgm:presLayoutVars>
      </dgm:prSet>
      <dgm:spPr/>
    </dgm:pt>
    <dgm:pt modelId="{9F809010-3DE8-464A-8CAE-C7CD5D2CA914}" type="pres">
      <dgm:prSet presAssocID="{C1F25814-4A4C-485B-A61D-835A7660CC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A1C279A-E19C-4033-8440-6F3279556B7E}" type="pres">
      <dgm:prSet presAssocID="{E4F614F9-3C47-4853-A3AD-290C2898765E}" presName="sibTrans" presStyleLbl="sibTrans2D1" presStyleIdx="0" presStyleCnt="2"/>
      <dgm:spPr/>
    </dgm:pt>
    <dgm:pt modelId="{B7F23ECD-C5AE-4910-A263-B5E4AC8B3667}" type="pres">
      <dgm:prSet presAssocID="{E4F614F9-3C47-4853-A3AD-290C2898765E}" presName="connectorText" presStyleLbl="sibTrans2D1" presStyleIdx="0" presStyleCnt="2"/>
      <dgm:spPr/>
    </dgm:pt>
    <dgm:pt modelId="{7A9D5A01-4BA1-44DD-8778-06AC95D980F1}" type="pres">
      <dgm:prSet presAssocID="{06DA4967-EA34-4182-B5CB-E915F21E4BF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1E951CD-6A45-4A10-B8FE-0FA5ED3BCDAF}" type="pres">
      <dgm:prSet presAssocID="{E4748334-9F67-443E-9120-E6962DE2EECD}" presName="sibTrans" presStyleLbl="sibTrans2D1" presStyleIdx="1" presStyleCnt="2"/>
      <dgm:spPr/>
    </dgm:pt>
    <dgm:pt modelId="{033CFFCB-0F00-40F5-858F-8D6846EE1E9B}" type="pres">
      <dgm:prSet presAssocID="{E4748334-9F67-443E-9120-E6962DE2EECD}" presName="connectorText" presStyleLbl="sibTrans2D1" presStyleIdx="1" presStyleCnt="2"/>
      <dgm:spPr/>
    </dgm:pt>
    <dgm:pt modelId="{5FC7A1D4-24D5-4D4D-B70B-2AC8270D8C63}" type="pres">
      <dgm:prSet presAssocID="{5E0B9EF7-D86D-400A-A666-0F6D3B634CA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643C3EA-71EB-4CB3-A83A-79CBD88CFC59}" srcId="{3AA6A469-23CE-4798-AD2E-C782C2B65112}" destId="{C1F25814-4A4C-485B-A61D-835A7660CC73}" srcOrd="0" destOrd="0" parTransId="{800283AD-CC69-4146-B6EE-1EA6624570FC}" sibTransId="{E4F614F9-3C47-4853-A3AD-290C2898765E}"/>
    <dgm:cxn modelId="{BF94EDE6-EC6C-488A-842F-E61C10991057}" type="presOf" srcId="{E4748334-9F67-443E-9120-E6962DE2EECD}" destId="{033CFFCB-0F00-40F5-858F-8D6846EE1E9B}" srcOrd="1" destOrd="0" presId="urn:microsoft.com/office/officeart/2005/8/layout/process1"/>
    <dgm:cxn modelId="{9E8EA81B-9E5D-4008-8097-901A21993E67}" type="presOf" srcId="{3AA6A469-23CE-4798-AD2E-C782C2B65112}" destId="{3AC06BF9-7590-45F2-BEAD-CC518A7A823B}" srcOrd="0" destOrd="0" presId="urn:microsoft.com/office/officeart/2005/8/layout/process1"/>
    <dgm:cxn modelId="{BAADF155-8142-4D0A-9901-FDCE1F147E98}" srcId="{3AA6A469-23CE-4798-AD2E-C782C2B65112}" destId="{5E0B9EF7-D86D-400A-A666-0F6D3B634CA3}" srcOrd="2" destOrd="0" parTransId="{E651E889-6283-4C18-94EF-73AD2BDE5AF3}" sibTransId="{42B7240A-CFD0-4BB1-8B98-0941AC7870BA}"/>
    <dgm:cxn modelId="{523FEE05-529A-4ACB-BACF-235A3774E879}" type="presOf" srcId="{5E0B9EF7-D86D-400A-A666-0F6D3B634CA3}" destId="{5FC7A1D4-24D5-4D4D-B70B-2AC8270D8C63}" srcOrd="0" destOrd="0" presId="urn:microsoft.com/office/officeart/2005/8/layout/process1"/>
    <dgm:cxn modelId="{9642298C-9E02-4477-948D-FCD852A1230B}" type="presOf" srcId="{E4F614F9-3C47-4853-A3AD-290C2898765E}" destId="{B7F23ECD-C5AE-4910-A263-B5E4AC8B3667}" srcOrd="1" destOrd="0" presId="urn:microsoft.com/office/officeart/2005/8/layout/process1"/>
    <dgm:cxn modelId="{FF7C42A0-86F3-4424-AF9E-727239B9D5DF}" srcId="{3AA6A469-23CE-4798-AD2E-C782C2B65112}" destId="{06DA4967-EA34-4182-B5CB-E915F21E4BF1}" srcOrd="1" destOrd="0" parTransId="{91726DEE-A060-4F59-9AA5-8DABA27E5FF5}" sibTransId="{E4748334-9F67-443E-9120-E6962DE2EECD}"/>
    <dgm:cxn modelId="{09A3B60F-0F38-4E60-94DF-3A63540C163E}" type="presOf" srcId="{06DA4967-EA34-4182-B5CB-E915F21E4BF1}" destId="{7A9D5A01-4BA1-44DD-8778-06AC95D980F1}" srcOrd="0" destOrd="0" presId="urn:microsoft.com/office/officeart/2005/8/layout/process1"/>
    <dgm:cxn modelId="{B4CE8329-F8EA-48C6-ADB9-8BF65A8A67C1}" type="presOf" srcId="{C1F25814-4A4C-485B-A61D-835A7660CC73}" destId="{9F809010-3DE8-464A-8CAE-C7CD5D2CA914}" srcOrd="0" destOrd="0" presId="urn:microsoft.com/office/officeart/2005/8/layout/process1"/>
    <dgm:cxn modelId="{0F94FC38-DF1D-45FB-885C-CC1661272BEF}" type="presOf" srcId="{E4F614F9-3C47-4853-A3AD-290C2898765E}" destId="{4A1C279A-E19C-4033-8440-6F3279556B7E}" srcOrd="0" destOrd="0" presId="urn:microsoft.com/office/officeart/2005/8/layout/process1"/>
    <dgm:cxn modelId="{CE23DA14-E19C-4C29-AA9D-FFAEAAF67839}" type="presOf" srcId="{E4748334-9F67-443E-9120-E6962DE2EECD}" destId="{71E951CD-6A45-4A10-B8FE-0FA5ED3BCDAF}" srcOrd="0" destOrd="0" presId="urn:microsoft.com/office/officeart/2005/8/layout/process1"/>
    <dgm:cxn modelId="{BA98BFC3-1735-4B79-B0F0-1734DBA35DEB}" type="presParOf" srcId="{3AC06BF9-7590-45F2-BEAD-CC518A7A823B}" destId="{9F809010-3DE8-464A-8CAE-C7CD5D2CA914}" srcOrd="0" destOrd="0" presId="urn:microsoft.com/office/officeart/2005/8/layout/process1"/>
    <dgm:cxn modelId="{2ADB588C-2CED-4077-928F-307955F6840A}" type="presParOf" srcId="{3AC06BF9-7590-45F2-BEAD-CC518A7A823B}" destId="{4A1C279A-E19C-4033-8440-6F3279556B7E}" srcOrd="1" destOrd="0" presId="urn:microsoft.com/office/officeart/2005/8/layout/process1"/>
    <dgm:cxn modelId="{5B060645-09B3-4CB6-813E-7A7837ABA461}" type="presParOf" srcId="{4A1C279A-E19C-4033-8440-6F3279556B7E}" destId="{B7F23ECD-C5AE-4910-A263-B5E4AC8B3667}" srcOrd="0" destOrd="0" presId="urn:microsoft.com/office/officeart/2005/8/layout/process1"/>
    <dgm:cxn modelId="{0FC754A4-79D3-4268-8EF5-F3DBDE9E5107}" type="presParOf" srcId="{3AC06BF9-7590-45F2-BEAD-CC518A7A823B}" destId="{7A9D5A01-4BA1-44DD-8778-06AC95D980F1}" srcOrd="2" destOrd="0" presId="urn:microsoft.com/office/officeart/2005/8/layout/process1"/>
    <dgm:cxn modelId="{799AB5E4-D2E8-441A-A85F-D04738A60F49}" type="presParOf" srcId="{3AC06BF9-7590-45F2-BEAD-CC518A7A823B}" destId="{71E951CD-6A45-4A10-B8FE-0FA5ED3BCDAF}" srcOrd="3" destOrd="0" presId="urn:microsoft.com/office/officeart/2005/8/layout/process1"/>
    <dgm:cxn modelId="{28C355EA-19CD-45C9-A806-8192E1808C8F}" type="presParOf" srcId="{71E951CD-6A45-4A10-B8FE-0FA5ED3BCDAF}" destId="{033CFFCB-0F00-40F5-858F-8D6846EE1E9B}" srcOrd="0" destOrd="0" presId="urn:microsoft.com/office/officeart/2005/8/layout/process1"/>
    <dgm:cxn modelId="{74B10371-4CD4-4ECE-9AD6-AABDB8997EC6}" type="presParOf" srcId="{3AC06BF9-7590-45F2-BEAD-CC518A7A823B}" destId="{5FC7A1D4-24D5-4D4D-B70B-2AC8270D8C6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809010-3DE8-464A-8CAE-C7CD5D2CA914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solidFill>
          <a:srgbClr val="99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b="1" kern="1200" dirty="0" smtClean="0"/>
            <a:t>Ingestão energética  </a:t>
          </a:r>
          <a:endParaRPr lang="pt-PT" sz="2900" b="1" kern="1200" dirty="0"/>
        </a:p>
      </dsp:txBody>
      <dsp:txXfrm>
        <a:off x="7233" y="1614418"/>
        <a:ext cx="2161877" cy="1297126"/>
      </dsp:txXfrm>
    </dsp:sp>
    <dsp:sp modelId="{4A1C279A-E19C-4033-8440-6F3279556B7E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300" kern="1200"/>
        </a:p>
      </dsp:txBody>
      <dsp:txXfrm>
        <a:off x="2385298" y="1994908"/>
        <a:ext cx="458317" cy="536145"/>
      </dsp:txXfrm>
    </dsp:sp>
    <dsp:sp modelId="{7A9D5A01-4BA1-44DD-8778-06AC95D980F1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b="1" kern="1200" dirty="0" smtClean="0">
              <a:solidFill>
                <a:srgbClr val="993300"/>
              </a:solidFill>
            </a:rPr>
            <a:t>Gasto energético         </a:t>
          </a:r>
          <a:endParaRPr lang="pt-PT" sz="2900" b="1" kern="1200" dirty="0">
            <a:solidFill>
              <a:srgbClr val="993300"/>
            </a:solidFill>
          </a:endParaRPr>
        </a:p>
      </dsp:txBody>
      <dsp:txXfrm>
        <a:off x="3033861" y="1614418"/>
        <a:ext cx="2161877" cy="1297126"/>
      </dsp:txXfrm>
    </dsp:sp>
    <dsp:sp modelId="{71E951CD-6A45-4A10-B8FE-0FA5ED3BCDAF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300" kern="1200"/>
        </a:p>
      </dsp:txBody>
      <dsp:txXfrm>
        <a:off x="5411926" y="1994908"/>
        <a:ext cx="458317" cy="536145"/>
      </dsp:txXfrm>
    </dsp:sp>
    <dsp:sp modelId="{5FC7A1D4-24D5-4D4D-B70B-2AC8270D8C63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b="1" kern="1200" dirty="0" smtClean="0"/>
            <a:t>Ganho de peso</a:t>
          </a:r>
          <a:endParaRPr lang="pt-PT" sz="2900" b="1" kern="1200" dirty="0"/>
        </a:p>
      </dsp:txBody>
      <dsp:txXfrm>
        <a:off x="6060489" y="1614418"/>
        <a:ext cx="2161877" cy="129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AC16FE-4EC6-4899-9E1C-1847BEA417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sz="4400"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</a:lstStyle>
          <a:p>
            <a:endParaRPr lang="pt-PT" dirty="0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08012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7AB35F-F28F-4D17-BF9E-D5A23554319E}" type="datetime1">
              <a:rPr lang="pt-PT" smtClean="0"/>
              <a:t>10-07-2012</a:t>
            </a:fld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48264" y="6309320"/>
            <a:ext cx="1800200" cy="216024"/>
          </a:xfrm>
        </p:spPr>
        <p:txBody>
          <a:bodyPr/>
          <a:lstStyle>
            <a:lvl1pPr algn="l">
              <a:defRPr dirty="0" smtClean="0"/>
            </a:lvl1pPr>
          </a:lstStyle>
          <a:p>
            <a:pPr algn="r">
              <a:defRPr/>
            </a:pPr>
            <a:fld id="{B6021A9B-4BEC-43FB-AD1D-A541CA8F5C89}" type="slidenum">
              <a:rPr lang="pt-PT" smtClean="0"/>
              <a:pPr algn="r">
                <a:defRPr/>
              </a:pPr>
              <a:t>‹nº›</a:t>
            </a:fld>
            <a:endParaRPr lang="pt-PT" dirty="0"/>
          </a:p>
        </p:txBody>
      </p:sp>
      <p:pic>
        <p:nvPicPr>
          <p:cNvPr id="7" name="il_fi" descr="alimentacao-saudavel-exercicios-fisico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789040"/>
            <a:ext cx="3686428" cy="275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0DB51-88AA-4A50-9961-71CF4F5610BA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7244-5972-4F1E-B860-32B2EE673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C2CFF-5975-44E7-84D0-34C5E9DDE1AE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D5191-E3FE-4A09-9985-1638F11BD0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10C6F-E408-457C-8522-1864D9584718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CD1D-0C1D-4AAB-AAA0-A1E4E93CB9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C0A22-AA17-4D01-BB10-10A92C123F70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0491C-D6E3-4273-882F-85436BFA90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1234480" cy="26813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94E26-FA5F-4B98-A87B-5D9C4AD6B1FE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3536032" cy="26813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80312" y="6453336"/>
            <a:ext cx="1296144" cy="40466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AF412-2AAF-4892-8796-F7B0723C0A6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  <p:transition spd="slow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9F0CE-EED8-434B-89E6-4B1F6D24569D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5A82-43A9-4DD5-96CC-53EB1AAAF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3BAB6-98E5-412D-A899-24FB45BA7A71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B2ED0-91B8-4570-9739-D881219EA6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3A3C3-0EE7-43CF-B1AA-B6264C87DE68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F993B-7D4A-4BA2-86B8-AB914C790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A3DBE-D12C-4C7D-A0DB-1DE1DC7B4664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4C94E-C090-4A9C-8AF8-A4297B031C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0B528-DED8-4008-A992-6900A4AFA461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74E46-E7F3-4BD3-853B-90481DDD80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3C076-E849-4042-8EDE-FAE8C25334F5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7DAD4-F2F7-4BAF-AAB4-BDD747DA4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D038C-B61A-48A1-A3A4-064C34FE463C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Equilíbrio Energético e Atividade Física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A03C9-BF28-43EA-BD89-1F56C3F0B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 b="-32949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l_fi" descr="alimentacao-saudavel-exercicios-fisicos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831013"/>
          </a:xfrm>
          <a:prstGeom prst="rect">
            <a:avLst/>
          </a:prstGeom>
          <a:blipFill dpi="0" rotWithShape="1">
            <a:blip r:embed="rId1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pt-PT" dirty="0" smtClean="0"/>
              <a:t>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smtClean="0"/>
              <a:t>Clique para editar os estilos de texto do modelo global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234480" cy="47625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rebuchet MS" pitchFamily="34" charset="0"/>
              </a:defRPr>
            </a:lvl1pPr>
          </a:lstStyle>
          <a:p>
            <a:pPr>
              <a:defRPr/>
            </a:pPr>
            <a:fld id="{498EF7A0-E684-4E8B-9598-043EE51C24E8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536032" cy="47625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pt-PT" dirty="0" smtClean="0"/>
              <a:t>Equilíbrio Energético e Atividade Física</a:t>
            </a:r>
            <a:endParaRPr lang="pt-PT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00" y="6309320"/>
            <a:ext cx="504056" cy="288032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rebuchet MS" pitchFamily="34" charset="0"/>
              </a:defRPr>
            </a:lvl1pPr>
          </a:lstStyle>
          <a:p>
            <a:pPr>
              <a:defRPr/>
            </a:pPr>
            <a:fld id="{C40E7862-599B-403A-8F23-72E0734687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ransition spd="slow" advTm="20000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effectLst>
            <a:glow rad="101600">
              <a:schemeClr val="bg1">
                <a:alpha val="60000"/>
              </a:schemeClr>
            </a:glow>
          </a:effectLst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Trebuchet MS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Trebuchet MS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Trebuchet MS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Trebuchet MS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pt-PT" dirty="0" smtClean="0">
                <a:solidFill>
                  <a:srgbClr val="FF0000"/>
                </a:solidFill>
              </a:rPr>
              <a:t>Equilíbrio Energético e Atividade Física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pt-PT" sz="2400" dirty="0" smtClean="0"/>
              <a:t>Professora Isabel Milheiro 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Professor </a:t>
            </a:r>
            <a:r>
              <a:rPr lang="pt-PT" sz="2400" dirty="0" smtClean="0"/>
              <a:t>António </a:t>
            </a:r>
            <a:r>
              <a:rPr lang="pt-PT" sz="2400" dirty="0" smtClean="0"/>
              <a:t>Almeida</a:t>
            </a:r>
            <a:br>
              <a:rPr lang="pt-PT" sz="2400" dirty="0" smtClean="0"/>
            </a:br>
            <a:r>
              <a:rPr lang="pt-PT" sz="1400" b="1" dirty="0" smtClean="0"/>
              <a:t>Agrupamento </a:t>
            </a:r>
            <a:r>
              <a:rPr lang="pt-PT" sz="1400" b="1" dirty="0" smtClean="0"/>
              <a:t>de Escolas D. Pedro I </a:t>
            </a:r>
            <a:endParaRPr lang="pt-PT" sz="2400" b="1" dirty="0" smtClean="0"/>
          </a:p>
          <a:p>
            <a:endParaRPr lang="pt-PT" sz="2400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2808287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surfar</a:t>
            </a:r>
          </a:p>
        </p:txBody>
      </p:sp>
      <p:graphicFrame>
        <p:nvGraphicFramePr>
          <p:cNvPr id="27668" name="Group 20"/>
          <p:cNvGraphicFramePr>
            <a:graphicFrameLocks noGrp="1"/>
          </p:cNvGraphicFramePr>
          <p:nvPr>
            <p:ph idx="1"/>
          </p:nvPr>
        </p:nvGraphicFramePr>
        <p:xfrm>
          <a:off x="5076825" y="4797425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63" name="Picture 17" descr="95009448"/>
          <p:cNvPicPr>
            <a:picLocks noChangeAspect="1" noChangeArrowheads="1"/>
          </p:cNvPicPr>
          <p:nvPr/>
        </p:nvPicPr>
        <p:blipFill>
          <a:blip r:embed="rId2" cstate="print"/>
          <a:srcRect l="18750" t="34782" r="20833" b="11594"/>
          <a:stretch>
            <a:fillRect/>
          </a:stretch>
        </p:blipFill>
        <p:spPr bwMode="auto">
          <a:xfrm>
            <a:off x="5867400" y="765175"/>
            <a:ext cx="25923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EF4082E-469A-479B-8EEE-406CE5D6E8BB}" type="datetime1">
              <a:rPr lang="pt-PT" smtClean="0"/>
              <a:t>10-07-2012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E027D-3F76-4E3E-A9F9-8B841449B14A}" type="slidenum">
              <a:rPr lang="pt-PT"/>
              <a:pPr>
                <a:defRPr/>
              </a:pPr>
              <a:t>10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92" name="Group 20"/>
          <p:cNvGraphicFramePr>
            <a:graphicFrameLocks noGrp="1"/>
          </p:cNvGraphicFramePr>
          <p:nvPr>
            <p:ph idx="1"/>
          </p:nvPr>
        </p:nvGraphicFramePr>
        <p:xfrm>
          <a:off x="5148263" y="4724400"/>
          <a:ext cx="3754437" cy="1371600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8686" name="Picture 18" descr="stock-vector-people-jumping-vector-83092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765175"/>
            <a:ext cx="32813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6252968-4953-4F54-9C8F-781D401E025C}" type="datetime1">
              <a:rPr lang="pt-PT" smtClean="0"/>
              <a:t>10-07-2012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56E5-CFF0-4D55-B82E-5FE0F85402F0}" type="slidenum">
              <a:rPr lang="pt-PT"/>
              <a:pPr>
                <a:defRPr/>
              </a:pPr>
              <a:t>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28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3455987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dançar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23" name="Group 27"/>
          <p:cNvGraphicFramePr>
            <a:graphicFrameLocks noGrp="1"/>
          </p:cNvGraphicFramePr>
          <p:nvPr>
            <p:ph idx="1"/>
          </p:nvPr>
        </p:nvGraphicFramePr>
        <p:xfrm>
          <a:off x="5003800" y="4724400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Marcador de Posição da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9C85BDF-318E-49A4-B9E5-CCAA727471DA}" type="datetime1">
              <a:rPr lang="pt-PT" smtClean="0"/>
              <a:t>10-07-2012</a:t>
            </a:fld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2DC0-6D3F-4AB0-8926-7C0841F3E616}" type="slidenum">
              <a:rPr lang="pt-PT"/>
              <a:pPr>
                <a:defRPr/>
              </a:pPr>
              <a:t>12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pic>
        <p:nvPicPr>
          <p:cNvPr id="29721" name="Picture 25" descr="ska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3603625" cy="2940050"/>
          </a:xfrm>
          <a:prstGeom prst="rect">
            <a:avLst/>
          </a:prstGeom>
          <a:noFill/>
        </p:spPr>
      </p:pic>
      <p:pic>
        <p:nvPicPr>
          <p:cNvPr id="29722" name="Picture 26" descr="corri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7675" y="1412875"/>
            <a:ext cx="2520950" cy="3024188"/>
          </a:xfrm>
          <a:prstGeom prst="rect">
            <a:avLst/>
          </a:prstGeom>
          <a:noFill/>
        </p:spPr>
      </p:pic>
      <p:sp>
        <p:nvSpPr>
          <p:cNvPr id="29712" name="Rectangle 19"/>
          <p:cNvSpPr>
            <a:spLocks noChangeArrowheads="1"/>
          </p:cNvSpPr>
          <p:nvPr/>
        </p:nvSpPr>
        <p:spPr bwMode="auto">
          <a:xfrm>
            <a:off x="4644008" y="1772816"/>
            <a:ext cx="2304877" cy="63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 dirty="0">
                <a:solidFill>
                  <a:srgbClr val="FF0000"/>
                </a:solidFill>
                <a:latin typeface="Verdana" pitchFamily="34" charset="0"/>
              </a:rPr>
              <a:t>  correr</a:t>
            </a:r>
          </a:p>
        </p:txBody>
      </p:sp>
      <p:sp>
        <p:nvSpPr>
          <p:cNvPr id="2971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0848"/>
            <a:ext cx="4176712" cy="706437"/>
          </a:xfrm>
          <a:noFill/>
        </p:spPr>
        <p:txBody>
          <a:bodyPr/>
          <a:lstStyle/>
          <a:p>
            <a:r>
              <a:rPr lang="pt-PT" sz="3600" dirty="0" smtClean="0">
                <a:solidFill>
                  <a:srgbClr val="FF0000"/>
                </a:solidFill>
              </a:rPr>
              <a:t>andar de skate</a:t>
            </a:r>
          </a:p>
        </p:txBody>
      </p:sp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0" name="Group 20"/>
          <p:cNvGraphicFramePr>
            <a:graphicFrameLocks noGrp="1"/>
          </p:cNvGraphicFramePr>
          <p:nvPr>
            <p:ph idx="1"/>
          </p:nvPr>
        </p:nvGraphicFramePr>
        <p:xfrm>
          <a:off x="4932363" y="4724400"/>
          <a:ext cx="3754437" cy="1443039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81013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34" name="Picture 18" descr="stock-photo-man-swimming-during-a-competition-17370565"/>
          <p:cNvPicPr>
            <a:picLocks noChangeAspect="1" noChangeArrowheads="1"/>
          </p:cNvPicPr>
          <p:nvPr/>
        </p:nvPicPr>
        <p:blipFill>
          <a:blip r:embed="rId2" cstate="print"/>
          <a:srcRect l="14708" t="6232"/>
          <a:stretch>
            <a:fillRect/>
          </a:stretch>
        </p:blipFill>
        <p:spPr bwMode="auto">
          <a:xfrm>
            <a:off x="539750" y="404813"/>
            <a:ext cx="79200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58F6458-B025-49F3-81F0-02EF5A4AC6A0}" type="datetime1">
              <a:rPr lang="pt-PT" smtClean="0"/>
              <a:t>10-07-2012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1C9B9-8E1F-4C75-99DC-C4E0CF5F641C}" type="slidenum">
              <a:rPr lang="pt-PT"/>
              <a:pPr>
                <a:defRPr/>
              </a:pPr>
              <a:t>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3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6551612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        nadar (crawl)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6350" y="3141663"/>
            <a:ext cx="5327650" cy="1008062"/>
          </a:xfrm>
          <a:noFill/>
        </p:spPr>
        <p:txBody>
          <a:bodyPr/>
          <a:lstStyle/>
          <a:p>
            <a:r>
              <a:rPr lang="pt-PT" sz="3600" smtClean="0">
                <a:solidFill>
                  <a:srgbClr val="FF0000"/>
                </a:solidFill>
              </a:rPr>
              <a:t>jogar basquetebol</a:t>
            </a:r>
          </a:p>
        </p:txBody>
      </p:sp>
      <p:graphicFrame>
        <p:nvGraphicFramePr>
          <p:cNvPr id="113683" name="Group 19"/>
          <p:cNvGraphicFramePr>
            <a:graphicFrameLocks noGrp="1"/>
          </p:cNvGraphicFramePr>
          <p:nvPr>
            <p:ph idx="1"/>
          </p:nvPr>
        </p:nvGraphicFramePr>
        <p:xfrm>
          <a:off x="468313" y="1341438"/>
          <a:ext cx="3888433" cy="1490464"/>
        </p:xfrm>
        <a:graphic>
          <a:graphicData uri="http://schemas.openxmlformats.org/drawingml/2006/table">
            <a:tbl>
              <a:tblPr/>
              <a:tblGrid>
                <a:gridCol w="1945039"/>
                <a:gridCol w="1943394"/>
              </a:tblGrid>
              <a:tr h="576064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47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7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Marcador de Posição da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47051AF-A73C-4FAF-A097-A7F8DFAF8A4D}" type="datetime1">
              <a:rPr lang="pt-PT" smtClean="0"/>
              <a:t>10-07-2012</a:t>
            </a:fld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908E4-57D8-4127-B553-02A3BC5A08B8}" type="slidenum">
              <a:rPr lang="pt-PT"/>
              <a:pPr>
                <a:defRPr/>
              </a:pPr>
              <a:t>14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31763" name="AutoShape 20" descr="http://moodle.madeiratorres.com/file.php/334/Imagem_basqueteb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31765" name="Rectangle 20"/>
          <p:cNvSpPr>
            <a:spLocks noChangeArrowheads="1"/>
          </p:cNvSpPr>
          <p:nvPr/>
        </p:nvSpPr>
        <p:spPr bwMode="auto">
          <a:xfrm>
            <a:off x="4572000" y="476250"/>
            <a:ext cx="36718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</a:rPr>
              <a:t>jogar futebol </a:t>
            </a:r>
          </a:p>
        </p:txBody>
      </p:sp>
      <p:pic>
        <p:nvPicPr>
          <p:cNvPr id="31767" name="Picture 23" descr="futeb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258888"/>
            <a:ext cx="3024188" cy="2073275"/>
          </a:xfrm>
          <a:prstGeom prst="rect">
            <a:avLst/>
          </a:prstGeom>
          <a:noFill/>
        </p:spPr>
      </p:pic>
      <p:pic>
        <p:nvPicPr>
          <p:cNvPr id="31768" name="Picture 24" descr="basquete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05064"/>
            <a:ext cx="3097213" cy="20605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88" name="Group 20"/>
          <p:cNvGraphicFramePr>
            <a:graphicFrameLocks noGrp="1"/>
          </p:cNvGraphicFramePr>
          <p:nvPr>
            <p:ph idx="1"/>
          </p:nvPr>
        </p:nvGraphicFramePr>
        <p:xfrm>
          <a:off x="4932040" y="4725144"/>
          <a:ext cx="3754437" cy="1371600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82" name="Picture 17" descr="865416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980728"/>
            <a:ext cx="23907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4BB95B0-A24A-4D69-AEEA-5214EA4B2221}" type="datetime1">
              <a:rPr lang="pt-PT" smtClean="0"/>
              <a:t>10-07-2012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DB980-47BB-41A2-A112-2A9EBBEBE3F2}" type="slidenum">
              <a:rPr lang="pt-PT"/>
              <a:pPr>
                <a:defRPr/>
              </a:pPr>
              <a:t>15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3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4392613" cy="863600"/>
          </a:xfrm>
          <a:noFill/>
        </p:spPr>
        <p:txBody>
          <a:bodyPr/>
          <a:lstStyle/>
          <a:p>
            <a:r>
              <a:rPr lang="pt-PT" sz="4000" dirty="0" smtClean="0">
                <a:solidFill>
                  <a:srgbClr val="FF0000"/>
                </a:solidFill>
              </a:rPr>
              <a:t>praticar BTT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569325" cy="720725"/>
          </a:xfrm>
          <a:noFill/>
        </p:spPr>
        <p:txBody>
          <a:bodyPr/>
          <a:lstStyle/>
          <a:p>
            <a:pPr eaLnBrk="1" hangingPunct="1"/>
            <a:r>
              <a:rPr lang="pt-PT" sz="3600" smtClean="0">
                <a:solidFill>
                  <a:srgbClr val="FF0000"/>
                </a:solidFill>
              </a:rPr>
              <a:t>Valor calórico de uma refeição</a:t>
            </a:r>
          </a:p>
        </p:txBody>
      </p:sp>
      <p:pic>
        <p:nvPicPr>
          <p:cNvPr id="103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341438"/>
            <a:ext cx="21605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4894263" y="1844675"/>
            <a:ext cx="385445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pizza média</a:t>
            </a:r>
          </a:p>
          <a:p>
            <a:pPr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     </a:t>
            </a: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mousse de chocolate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Cola média</a:t>
            </a:r>
          </a:p>
          <a:p>
            <a:pPr algn="ctr">
              <a:spcBef>
                <a:spcPct val="5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1497 Kcal</a:t>
            </a:r>
          </a:p>
        </p:txBody>
      </p:sp>
      <p:pic>
        <p:nvPicPr>
          <p:cNvPr id="1034" name="Picture 12" descr="826597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9513" y="2420938"/>
            <a:ext cx="1095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3" descr="86364916, Kutay Tanir /Photodi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4076700"/>
            <a:ext cx="8620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Marcador de Posição da Data 1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298889-BB66-4D62-A509-AAC797170EFB}" type="datetime1">
              <a:rPr lang="pt-PT" smtClean="0"/>
              <a:t>10-07-2012</a:t>
            </a:fld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74D74-BA04-4C45-A83A-91416F309100}" type="slidenum">
              <a:rPr lang="pt-PT"/>
              <a:pPr>
                <a:defRPr/>
              </a:pPr>
              <a:t>16</a:t>
            </a:fld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644008" y="1124744"/>
            <a:ext cx="4248472" cy="4968552"/>
          </a:xfrm>
          <a:prstGeom prst="roundRect">
            <a:avLst/>
          </a:prstGeom>
          <a:noFill/>
          <a:ln w="60325">
            <a:gradFill flip="none" rotWithShape="1">
              <a:gsLst>
                <a:gs pos="0">
                  <a:srgbClr val="FF0000"/>
                </a:gs>
                <a:gs pos="50000">
                  <a:schemeClr val="tx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611188" y="1341438"/>
            <a:ext cx="396081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MacChicken   		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batata frita (1 dose)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Cola m</a:t>
            </a: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é</a:t>
            </a: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</a:t>
            </a:r>
          </a:p>
          <a:p>
            <a:pPr marL="342900" indent="-342900" algn="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Sundae de chocolate 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1201 Kcal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1062" name="Object 2"/>
          <p:cNvGraphicFramePr>
            <a:graphicFrameLocks noChangeAspect="1"/>
          </p:cNvGraphicFramePr>
          <p:nvPr/>
        </p:nvGraphicFramePr>
        <p:xfrm>
          <a:off x="2627313" y="1052513"/>
          <a:ext cx="1458912" cy="1382712"/>
        </p:xfrm>
        <a:graphic>
          <a:graphicData uri="http://schemas.openxmlformats.org/presentationml/2006/ole">
            <p:oleObj spid="_x0000_s1062" name="Imagem de mapa de bits" r:id="rId6" imgW="914286" imgH="866896" progId="PBrush">
              <p:embed/>
            </p:oleObj>
          </a:graphicData>
        </a:graphic>
      </p:graphicFrame>
      <p:pic>
        <p:nvPicPr>
          <p:cNvPr id="1063" name="Picture 3" descr="sundae_chocola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4508500"/>
            <a:ext cx="13128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" name="Picture 4" descr="bebida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238" y="3429000"/>
            <a:ext cx="1362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" name="Picture 5" descr="batata_grand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4213" y="2420938"/>
            <a:ext cx="122396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ângulo de cantos arredondados 16"/>
          <p:cNvSpPr/>
          <p:nvPr/>
        </p:nvSpPr>
        <p:spPr>
          <a:xfrm>
            <a:off x="32445" y="1010890"/>
            <a:ext cx="4427984" cy="5184576"/>
          </a:xfrm>
          <a:prstGeom prst="roundRect">
            <a:avLst/>
          </a:prstGeom>
          <a:noFill/>
          <a:ln w="50800">
            <a:gradFill flip="none" rotWithShape="1">
              <a:gsLst>
                <a:gs pos="0">
                  <a:srgbClr val="FF0000"/>
                </a:gs>
                <a:gs pos="50000">
                  <a:srgbClr val="FFC000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0"/>
            <a:ext cx="7632700" cy="1143000"/>
          </a:xfrm>
          <a:noFill/>
        </p:spPr>
        <p:txBody>
          <a:bodyPr/>
          <a:lstStyle/>
          <a:p>
            <a:pPr algn="just" eaLnBrk="1" hangingPunct="1"/>
            <a:r>
              <a:rPr lang="pt-PT" sz="2400" smtClean="0">
                <a:solidFill>
                  <a:srgbClr val="FF0000"/>
                </a:solidFill>
              </a:rPr>
              <a:t>Quanto tempo para gastar estas calorias?</a:t>
            </a:r>
          </a:p>
        </p:txBody>
      </p:sp>
      <p:sp>
        <p:nvSpPr>
          <p:cNvPr id="15360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341438"/>
            <a:ext cx="3960812" cy="4824412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MacChicken   		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batata frita (1 dose)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Cola m</a:t>
            </a: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</a:t>
            </a: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</a:t>
            </a:r>
          </a:p>
          <a:p>
            <a:pPr algn="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Sundae de chocolate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1201 Kcal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627313" y="1052513"/>
          <a:ext cx="1458912" cy="1382712"/>
        </p:xfrm>
        <a:graphic>
          <a:graphicData uri="http://schemas.openxmlformats.org/presentationml/2006/ole">
            <p:oleObj spid="_x0000_s2050" name="Imagem de mapa de bits" r:id="rId3" imgW="914286" imgH="866896" progId="PBrush">
              <p:embed/>
            </p:oleObj>
          </a:graphicData>
        </a:graphic>
      </p:graphicFrame>
      <p:pic>
        <p:nvPicPr>
          <p:cNvPr id="2053" name="Picture 3" descr="sundae_chocol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508500"/>
            <a:ext cx="13128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bebid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3429000"/>
            <a:ext cx="1362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batata_grand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2420938"/>
            <a:ext cx="129540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02" name="Group 54"/>
          <p:cNvGraphicFramePr>
            <a:graphicFrameLocks noGrp="1"/>
          </p:cNvGraphicFramePr>
          <p:nvPr/>
        </p:nvGraphicFramePr>
        <p:xfrm>
          <a:off x="5219700" y="1196975"/>
          <a:ext cx="3671888" cy="4751988"/>
        </p:xfrm>
        <a:graphic>
          <a:graphicData uri="http://schemas.openxmlformats.org/drawingml/2006/table">
            <a:tbl>
              <a:tblPr/>
              <a:tblGrid>
                <a:gridCol w="1223963"/>
                <a:gridCol w="1223962"/>
                <a:gridCol w="1223963"/>
              </a:tblGrid>
              <a:tr h="7762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Atividade física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 Energético (Kcal/h)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1593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 kg</a:t>
                      </a:r>
                    </a:p>
                  </a:txBody>
                  <a:tcPr marL="91449" marR="91449" marT="45701" marB="4570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kg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surfar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5h32min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4h50min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dançar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2h32min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2h54min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andar de skate/correr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2h29min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2h10min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nadar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2h11min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1h55min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jogar futebol/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basquetebol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2h11min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1h55min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praticar BTT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2h04min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1h45min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</a:tbl>
          </a:graphicData>
        </a:graphic>
      </p:graphicFrame>
      <p:sp>
        <p:nvSpPr>
          <p:cNvPr id="10" name="Marcador de Posição da Data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1A9988-3F75-47F5-89C4-81D1A8D15A4A}" type="datetime1">
              <a:rPr lang="pt-PT" smtClean="0"/>
              <a:t>10-07-2012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10DDFB-6891-40F9-AE80-AA8812C31B4C}" type="slidenum">
              <a:rPr lang="pt-PT"/>
              <a:pPr>
                <a:defRPr/>
              </a:pPr>
              <a:t>17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32445" y="1010890"/>
            <a:ext cx="4427984" cy="5184576"/>
          </a:xfrm>
          <a:prstGeom prst="roundRect">
            <a:avLst/>
          </a:prstGeom>
          <a:noFill/>
          <a:ln w="50800">
            <a:gradFill flip="none" rotWithShape="1">
              <a:gsLst>
                <a:gs pos="0">
                  <a:srgbClr val="FF0000"/>
                </a:gs>
                <a:gs pos="50000">
                  <a:srgbClr val="FFC000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1268413"/>
            <a:ext cx="1943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4859338" y="1700213"/>
            <a:ext cx="40338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pizza média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mousse de chocolate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Cola média</a:t>
            </a:r>
          </a:p>
          <a:p>
            <a:pPr algn="ctr">
              <a:spcBef>
                <a:spcPct val="5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1497 Kcal</a:t>
            </a:r>
          </a:p>
        </p:txBody>
      </p:sp>
      <p:pic>
        <p:nvPicPr>
          <p:cNvPr id="37891" name="Picture 12" descr="826597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9513" y="2420938"/>
            <a:ext cx="1095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3" descr="86364916, Kutay Tanir /Photodi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4076700"/>
            <a:ext cx="8620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940" name="Group 52"/>
          <p:cNvGraphicFramePr>
            <a:graphicFrameLocks noGrp="1"/>
          </p:cNvGraphicFramePr>
          <p:nvPr/>
        </p:nvGraphicFramePr>
        <p:xfrm>
          <a:off x="323528" y="981075"/>
          <a:ext cx="4246885" cy="5186366"/>
        </p:xfrm>
        <a:graphic>
          <a:graphicData uri="http://schemas.openxmlformats.org/drawingml/2006/table">
            <a:tbl>
              <a:tblPr/>
              <a:tblGrid>
                <a:gridCol w="1416120"/>
                <a:gridCol w="1414645"/>
                <a:gridCol w="1416120"/>
              </a:tblGrid>
              <a:tr h="8477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Atividade física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 Energético (Kcal/h)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63563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 kg</a:t>
                      </a:r>
                    </a:p>
                  </a:txBody>
                  <a:tcPr marT="45716" marB="45716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kg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surfar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6h53min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6h02min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dançar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3h37min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3h10min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andar de skate/correr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3h05min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2h42min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nadar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jogar futebol/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basquetebol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praticar BTT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2h34min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2h10min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</a:tbl>
          </a:graphicData>
        </a:graphic>
      </p:graphicFrame>
      <p:sp>
        <p:nvSpPr>
          <p:cNvPr id="37935" name="Rectangle 9"/>
          <p:cNvSpPr>
            <a:spLocks noChangeArrowheads="1"/>
          </p:cNvSpPr>
          <p:nvPr/>
        </p:nvSpPr>
        <p:spPr bwMode="auto">
          <a:xfrm>
            <a:off x="827088" y="0"/>
            <a:ext cx="7632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pt-PT" sz="2400" b="1">
                <a:solidFill>
                  <a:srgbClr val="FF0000"/>
                </a:solidFill>
                <a:latin typeface="Verdana" pitchFamily="34" charset="0"/>
              </a:rPr>
              <a:t>Quanto tempo para gastar estas calorias?</a:t>
            </a:r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78BC94E-0187-4960-922D-E7A918933634}" type="datetime1">
              <a:rPr lang="pt-PT" smtClean="0"/>
              <a:t>10-07-2012</a:t>
            </a:fld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543BD-9E07-4257-A516-C57CA836110A}" type="slidenum">
              <a:rPr lang="pt-PT"/>
              <a:pPr>
                <a:defRPr/>
              </a:pPr>
              <a:t>18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751512" y="1052736"/>
            <a:ext cx="4140968" cy="5112568"/>
          </a:xfrm>
          <a:prstGeom prst="roundRect">
            <a:avLst/>
          </a:prstGeom>
          <a:noFill/>
          <a:ln w="60325">
            <a:gradFill flip="none" rotWithShape="1">
              <a:gsLst>
                <a:gs pos="0">
                  <a:srgbClr val="FF0000"/>
                </a:gs>
                <a:gs pos="50000">
                  <a:schemeClr val="tx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4"/>
          <p:cNvSpPr txBox="1">
            <a:spLocks noChangeArrowheads="1"/>
          </p:cNvSpPr>
          <p:nvPr/>
        </p:nvSpPr>
        <p:spPr bwMode="auto">
          <a:xfrm>
            <a:off x="4932363" y="404813"/>
            <a:ext cx="3960117" cy="51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100" dirty="0">
                <a:latin typeface="Verdana" pitchFamily="34" charset="0"/>
              </a:rPr>
              <a:t>Segundo a Organização Mundial de Saúde (OMS) «...o exercício físico regular tal como caminhar, andar de bicicleta ou dançar, não só nos faz sentir bem,    como tem benefícios significativos para a  saúde</a:t>
            </a:r>
            <a:r>
              <a:rPr lang="pt-PT" sz="2100" dirty="0" smtClean="0">
                <a:latin typeface="Verdana" pitchFamily="34" charset="0"/>
              </a:rPr>
              <a:t>….»</a:t>
            </a:r>
            <a:endParaRPr lang="pt-PT" sz="21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2100" dirty="0">
                <a:latin typeface="Verdana" pitchFamily="34" charset="0"/>
              </a:rPr>
              <a:t>Envolver-se numa atividade física, aumenta também as oportunidades </a:t>
            </a:r>
            <a:r>
              <a:rPr lang="pt-PT" sz="2100" dirty="0" smtClean="0">
                <a:latin typeface="Verdana" pitchFamily="34" charset="0"/>
              </a:rPr>
              <a:t>de </a:t>
            </a:r>
            <a:r>
              <a:rPr lang="pt-PT" sz="2100" dirty="0">
                <a:latin typeface="Verdana" pitchFamily="34" charset="0"/>
              </a:rPr>
              <a:t>fazer </a:t>
            </a:r>
            <a:r>
              <a:rPr lang="pt-PT" sz="2100" dirty="0" smtClean="0">
                <a:latin typeface="Verdana" pitchFamily="34" charset="0"/>
              </a:rPr>
              <a:t>amigos, proporcionando-nos maior integração </a:t>
            </a:r>
            <a:r>
              <a:rPr lang="pt-PT" sz="2100" dirty="0">
                <a:latin typeface="Verdana" pitchFamily="34" charset="0"/>
              </a:rPr>
              <a:t>na comunidade. </a:t>
            </a:r>
          </a:p>
        </p:txBody>
      </p:sp>
      <p:pic>
        <p:nvPicPr>
          <p:cNvPr id="38914" name="Picture 3" descr="88551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9275"/>
            <a:ext cx="4573588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BA71B1-CCD0-4B6F-BFAA-32A2587B1300}" type="datetime1">
              <a:rPr lang="pt-PT" smtClean="0"/>
              <a:t>10-07-2012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A0D8B-CA92-42D1-9B14-D9D7EC83C874}" type="slidenum">
              <a:rPr lang="pt-PT"/>
              <a:pPr>
                <a:defRPr/>
              </a:pPr>
              <a:t>19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389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549275"/>
            <a:ext cx="4321175" cy="795338"/>
          </a:xfrm>
          <a:noFill/>
        </p:spPr>
        <p:txBody>
          <a:bodyPr/>
          <a:lstStyle/>
          <a:p>
            <a:pPr eaLnBrk="1" hangingPunct="1"/>
            <a:r>
              <a:rPr lang="pt-PT" dirty="0" smtClean="0"/>
              <a:t>Vida ativa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Equilíbrio energético</a:t>
            </a:r>
          </a:p>
          <a:p>
            <a:r>
              <a:rPr lang="pt-PT" dirty="0" smtClean="0"/>
              <a:t>Desequilíbrio energético</a:t>
            </a:r>
          </a:p>
          <a:p>
            <a:r>
              <a:rPr lang="pt-PT" dirty="0" smtClean="0"/>
              <a:t>Atividade física</a:t>
            </a:r>
          </a:p>
          <a:p>
            <a:r>
              <a:rPr lang="pt-PT" dirty="0" smtClean="0"/>
              <a:t>Calorias por refeição</a:t>
            </a:r>
          </a:p>
          <a:p>
            <a:r>
              <a:rPr lang="pt-PT" dirty="0" smtClean="0"/>
              <a:t>Gasto calórico</a:t>
            </a:r>
          </a:p>
          <a:p>
            <a:r>
              <a:rPr lang="pt-PT" dirty="0" smtClean="0"/>
              <a:t>Vida ativa</a:t>
            </a: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DC291-2258-49B4-901F-3A344B01A79A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AF412-2AAF-4892-8796-F7B0723C0A60}" type="slidenum">
              <a:rPr lang="pt-PT" smtClean="0"/>
              <a:pPr>
                <a:defRPr/>
              </a:pPr>
              <a:t>2</a:t>
            </a:fld>
            <a:endParaRPr lang="pt-PT" dirty="0"/>
          </a:p>
        </p:txBody>
      </p:sp>
    </p:spTree>
  </p:cSld>
  <p:clrMapOvr>
    <a:masterClrMapping/>
  </p:clrMapOvr>
  <p:transition spd="slow" advTm="20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D7435BB-A536-460F-A6A5-67E2CACD6E3E}" type="datetime1">
              <a:rPr lang="pt-PT" smtClean="0"/>
              <a:t>10-07-2012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CAFA4-798A-4DAF-894B-9490930F21E6}" type="slidenum">
              <a:rPr lang="pt-PT"/>
              <a:pPr>
                <a:defRPr/>
              </a:pPr>
              <a:t>20</a:t>
            </a:fld>
            <a:endParaRPr lang="pt-PT"/>
          </a:p>
        </p:txBody>
      </p:sp>
      <p:sp>
        <p:nvSpPr>
          <p:cNvPr id="39940" name="CaixaDeTexto 4"/>
          <p:cNvSpPr txBox="1">
            <a:spLocks noChangeArrowheads="1"/>
          </p:cNvSpPr>
          <p:nvPr/>
        </p:nvSpPr>
        <p:spPr bwMode="auto">
          <a:xfrm>
            <a:off x="250825" y="1484313"/>
            <a:ext cx="8353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«</a:t>
            </a:r>
            <a:r>
              <a:rPr lang="pt-PT" sz="2400" b="1" dirty="0">
                <a:solidFill>
                  <a:srgbClr val="FF0000"/>
                </a:solidFill>
                <a:latin typeface="Verdana" pitchFamily="34" charset="0"/>
              </a:rPr>
              <a:t>PEQUENAS MUDANÇAS FAZEM A DIFERENÇA </a:t>
            </a:r>
            <a:r>
              <a:rPr lang="pt-PT" b="1" dirty="0">
                <a:solidFill>
                  <a:srgbClr val="FF0000"/>
                </a:solidFill>
              </a:rPr>
              <a:t>»</a:t>
            </a:r>
            <a:endParaRPr lang="pt-PT" sz="2400" b="1" dirty="0">
              <a:solidFill>
                <a:srgbClr val="FF0000"/>
              </a:solidFill>
              <a:latin typeface="Verdana" pitchFamily="34" charset="0"/>
            </a:endParaRPr>
          </a:p>
          <a:p>
            <a:endParaRPr lang="pt-PT" sz="2400" b="1" dirty="0">
              <a:solidFill>
                <a:srgbClr val="FF0000"/>
              </a:solidFill>
              <a:latin typeface="Verdana" pitchFamily="34" charset="0"/>
            </a:endParaRPr>
          </a:p>
          <a:p>
            <a:pPr algn="ctr"/>
            <a:r>
              <a:rPr lang="pt-PT" sz="2400" b="1" dirty="0">
                <a:solidFill>
                  <a:srgbClr val="FF0000"/>
                </a:solidFill>
                <a:latin typeface="Verdana" pitchFamily="34" charset="0"/>
              </a:rPr>
              <a:t>TU ÉS A DIFERENÇA!!!</a:t>
            </a:r>
          </a:p>
          <a:p>
            <a:endParaRPr lang="pt-PT" sz="2400" dirty="0">
              <a:solidFill>
                <a:srgbClr val="FF0000"/>
              </a:solidFill>
            </a:endParaRPr>
          </a:p>
        </p:txBody>
      </p:sp>
      <p:sp>
        <p:nvSpPr>
          <p:cNvPr id="39941" name="CaixaDeTexto 5"/>
          <p:cNvSpPr txBox="1">
            <a:spLocks noChangeArrowheads="1"/>
          </p:cNvSpPr>
          <p:nvPr/>
        </p:nvSpPr>
        <p:spPr bwMode="auto">
          <a:xfrm>
            <a:off x="6228185" y="4293097"/>
            <a:ext cx="2447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b="1" dirty="0">
                <a:latin typeface="Verdana" pitchFamily="34" charset="0"/>
              </a:rPr>
              <a:t>OBRIGADO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99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  <p:bldP spid="3994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Equilíbrio Energético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194E26-FA5F-4B98-A87B-5D9C4AD6B1FE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AF412-2AAF-4892-8796-F7B0723C0A60}" type="slidenum">
              <a:rPr lang="pt-PT" smtClean="0"/>
              <a:pPr>
                <a:defRPr/>
              </a:pPr>
              <a:t>3</a:t>
            </a:fld>
            <a:endParaRPr lang="pt-PT" dirty="0"/>
          </a:p>
        </p:txBody>
      </p:sp>
      <p:graphicFrame>
        <p:nvGraphicFramePr>
          <p:cNvPr id="7" name="Marcador de Posição de Conteúdo 9"/>
          <p:cNvGraphicFramePr>
            <a:graphicFrameLocks/>
          </p:cNvGraphicFramePr>
          <p:nvPr/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Tm="2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Equilíbrio Energético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A086E-D3F2-41F4-9D9C-8A44E962A344}" type="datetime1">
              <a:rPr lang="pt-PT" smtClean="0"/>
              <a:t>10-07-2012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AF412-2AAF-4892-8796-F7B0723C0A60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  <p:sp>
        <p:nvSpPr>
          <p:cNvPr id="11" name="Marcador de Posição de Conteúdo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slow" advTm="2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1412875"/>
            <a:ext cx="86407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2400" dirty="0"/>
              <a:t>Ingestão energética  </a:t>
            </a:r>
            <a:r>
              <a:rPr lang="pt-PT" sz="3600" dirty="0">
                <a:solidFill>
                  <a:srgbClr val="FF0000"/>
                </a:solidFill>
              </a:rPr>
              <a:t>&gt;</a:t>
            </a:r>
            <a:r>
              <a:rPr lang="pt-PT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sz="2400" dirty="0"/>
              <a:t>Gasto energético         Ganho de peso</a:t>
            </a:r>
            <a:endParaRPr lang="pt-PT" sz="2000" dirty="0"/>
          </a:p>
        </p:txBody>
      </p:sp>
      <p:sp>
        <p:nvSpPr>
          <p:cNvPr id="8" name="Seta para a direita 7"/>
          <p:cNvSpPr/>
          <p:nvPr/>
        </p:nvSpPr>
        <p:spPr>
          <a:xfrm>
            <a:off x="5795963" y="1628775"/>
            <a:ext cx="504825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169A55-521A-42CC-9C5B-7102DC00AD01}" type="datetime1">
              <a:rPr lang="pt-PT" smtClean="0"/>
              <a:t>10-07-2012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14D07-24F6-4FF0-A027-7737F1B23199}" type="slidenum">
              <a:rPr lang="pt-PT"/>
              <a:pPr>
                <a:defRPr/>
              </a:pPr>
              <a:t>5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20482" name="CaixaDeTexto 3"/>
          <p:cNvSpPr txBox="1">
            <a:spLocks noChangeArrowheads="1"/>
          </p:cNvSpPr>
          <p:nvPr/>
        </p:nvSpPr>
        <p:spPr bwMode="auto">
          <a:xfrm>
            <a:off x="468313" y="1412875"/>
            <a:ext cx="82804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/>
              <a:t>Ingestão energética </a:t>
            </a:r>
            <a:r>
              <a:rPr lang="pt-PT" sz="3600">
                <a:solidFill>
                  <a:srgbClr val="FF0000"/>
                </a:solidFill>
              </a:rPr>
              <a:t>&gt;</a:t>
            </a:r>
            <a:r>
              <a:rPr lang="pt-PT" sz="2400"/>
              <a:t>Gasto energético       Ganho de peso</a:t>
            </a:r>
          </a:p>
          <a:p>
            <a:endParaRPr lang="pt-PT" sz="2400"/>
          </a:p>
          <a:p>
            <a:r>
              <a:rPr lang="pt-PT" sz="2400"/>
              <a:t>Ingestão energética </a:t>
            </a:r>
            <a:r>
              <a:rPr lang="pt-PT" sz="2800">
                <a:solidFill>
                  <a:srgbClr val="00B050"/>
                </a:solidFill>
              </a:rPr>
              <a:t>=</a:t>
            </a:r>
            <a:r>
              <a:rPr lang="pt-PT" sz="2400"/>
              <a:t> Gasto energético       Peso estável</a:t>
            </a:r>
            <a:endParaRPr lang="pt-PT" sz="2800"/>
          </a:p>
        </p:txBody>
      </p:sp>
      <p:sp>
        <p:nvSpPr>
          <p:cNvPr id="7" name="Seta para a direita 6"/>
          <p:cNvSpPr/>
          <p:nvPr/>
        </p:nvSpPr>
        <p:spPr>
          <a:xfrm>
            <a:off x="6011863" y="1700213"/>
            <a:ext cx="431800" cy="341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Seta para a direita 7"/>
          <p:cNvSpPr/>
          <p:nvPr/>
        </p:nvSpPr>
        <p:spPr>
          <a:xfrm>
            <a:off x="6011863" y="2420938"/>
            <a:ext cx="504825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quarter" idx="10"/>
          </p:nvPr>
        </p:nvSpPr>
        <p:spPr>
          <a:xfrm>
            <a:off x="457200" y="6237312"/>
            <a:ext cx="1234480" cy="484163"/>
          </a:xfrm>
        </p:spPr>
        <p:txBody>
          <a:bodyPr/>
          <a:lstStyle/>
          <a:p>
            <a:pPr>
              <a:defRPr/>
            </a:pPr>
            <a:fld id="{C7450560-88D5-44E8-B4B9-39811E118E5C}" type="datetime1">
              <a:rPr lang="pt-PT" smtClean="0"/>
              <a:t>10-07-2012</a:t>
            </a:fld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>
          <a:xfrm>
            <a:off x="8244408" y="6304534"/>
            <a:ext cx="504056" cy="292818"/>
          </a:xfrm>
        </p:spPr>
        <p:txBody>
          <a:bodyPr/>
          <a:lstStyle/>
          <a:p>
            <a:pPr>
              <a:defRPr/>
            </a:pPr>
            <a:fld id="{398D35E2-4E99-490E-A218-C28D8BB21299}" type="slidenum">
              <a:rPr lang="pt-PT"/>
              <a:pPr>
                <a:defRPr/>
              </a:pPr>
              <a:t>6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>
          <a:xfrm>
            <a:off x="3124200" y="6237312"/>
            <a:ext cx="3536032" cy="484163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 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grpSp>
        <p:nvGrpSpPr>
          <p:cNvPr id="22530" name="Grupo 10"/>
          <p:cNvGrpSpPr>
            <a:grpSpLocks/>
          </p:cNvGrpSpPr>
          <p:nvPr/>
        </p:nvGrpSpPr>
        <p:grpSpPr bwMode="auto">
          <a:xfrm>
            <a:off x="323850" y="1341438"/>
            <a:ext cx="8280400" cy="2308225"/>
            <a:chOff x="395536" y="1628800"/>
            <a:chExt cx="8280920" cy="2308324"/>
          </a:xfrm>
        </p:grpSpPr>
        <p:sp>
          <p:nvSpPr>
            <p:cNvPr id="22534" name="CaixaDeTexto 3"/>
            <p:cNvSpPr txBox="1">
              <a:spLocks noChangeArrowheads="1"/>
            </p:cNvSpPr>
            <p:nvPr/>
          </p:nvSpPr>
          <p:spPr bwMode="auto">
            <a:xfrm>
              <a:off x="395536" y="1628800"/>
              <a:ext cx="8280920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PT" sz="2400"/>
                <a:t>Ingestão energética </a:t>
              </a:r>
              <a:r>
                <a:rPr lang="pt-PT" sz="3600">
                  <a:solidFill>
                    <a:srgbClr val="FF0000"/>
                  </a:solidFill>
                </a:rPr>
                <a:t>&gt;</a:t>
              </a:r>
              <a:r>
                <a:rPr lang="pt-PT" sz="2400"/>
                <a:t>Gasto energético       Ganho de peso</a:t>
              </a:r>
            </a:p>
            <a:p>
              <a:endParaRPr lang="pt-PT" sz="2400"/>
            </a:p>
            <a:p>
              <a:r>
                <a:rPr lang="pt-PT" sz="2400"/>
                <a:t>Ingestão energética </a:t>
              </a:r>
              <a:r>
                <a:rPr lang="pt-PT" sz="2800">
                  <a:solidFill>
                    <a:srgbClr val="00B050"/>
                  </a:solidFill>
                </a:rPr>
                <a:t>=</a:t>
              </a:r>
              <a:r>
                <a:rPr lang="pt-PT" sz="2400"/>
                <a:t> Gasto energético       Peso estável</a:t>
              </a:r>
            </a:p>
            <a:p>
              <a:endParaRPr lang="pt-PT" sz="2400"/>
            </a:p>
            <a:p>
              <a:r>
                <a:rPr lang="pt-PT" sz="2400"/>
                <a:t>Ingestão energética </a:t>
              </a:r>
              <a:r>
                <a:rPr lang="pt-PT" sz="2800">
                  <a:solidFill>
                    <a:srgbClr val="FF0000"/>
                  </a:solidFill>
                </a:rPr>
                <a:t>&lt;</a:t>
              </a:r>
              <a:r>
                <a:rPr lang="pt-PT" sz="2400"/>
                <a:t> Gasto energético       Perda de peso</a:t>
              </a:r>
            </a:p>
          </p:txBody>
        </p:sp>
        <p:sp>
          <p:nvSpPr>
            <p:cNvPr id="5" name="Seta para a direita 4"/>
            <p:cNvSpPr/>
            <p:nvPr/>
          </p:nvSpPr>
          <p:spPr>
            <a:xfrm>
              <a:off x="5939434" y="1844709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  <p:sp>
          <p:nvSpPr>
            <p:cNvPr id="6" name="Seta para a direita 5"/>
            <p:cNvSpPr/>
            <p:nvPr/>
          </p:nvSpPr>
          <p:spPr>
            <a:xfrm>
              <a:off x="5939434" y="2636905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939434" y="3429102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</p:grpSp>
      <p:sp>
        <p:nvSpPr>
          <p:cNvPr id="8" name="Marcador de Posição da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3A9C01-FA19-463A-AC3B-CA66DF4B51DA}" type="datetime1">
              <a:rPr lang="pt-PT" smtClean="0"/>
              <a:t>10-07-2012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907B6-B18B-41DA-A109-491018A2E1C5}" type="slidenum">
              <a:rPr lang="pt-PT"/>
              <a:pPr>
                <a:defRPr/>
              </a:pPr>
              <a:t>7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395288" y="1844675"/>
            <a:ext cx="58324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Um equilíbrio energético positivo de 2Kcal/dia</a:t>
            </a:r>
          </a:p>
          <a:p>
            <a:pPr>
              <a:spcBef>
                <a:spcPct val="50000"/>
              </a:spcBef>
            </a:pPr>
            <a:r>
              <a:rPr lang="pt-PT" sz="2000" b="1"/>
              <a:t>		</a:t>
            </a:r>
            <a:r>
              <a:rPr lang="pt-PT" sz="2000" b="1">
                <a:sym typeface="Symbol" pitchFamily="18" charset="2"/>
              </a:rPr>
              <a:t> 1Kg em 10 anos</a:t>
            </a:r>
          </a:p>
        </p:txBody>
      </p:sp>
      <p:sp>
        <p:nvSpPr>
          <p:cNvPr id="24578" name="AutoShape 5"/>
          <p:cNvSpPr>
            <a:spLocks noChangeArrowheads="1"/>
          </p:cNvSpPr>
          <p:nvPr/>
        </p:nvSpPr>
        <p:spPr bwMode="auto">
          <a:xfrm>
            <a:off x="827088" y="2205038"/>
            <a:ext cx="1368425" cy="503237"/>
          </a:xfrm>
          <a:prstGeom prst="curvedRightArrow">
            <a:avLst>
              <a:gd name="adj1" fmla="val 40000"/>
              <a:gd name="adj2" fmla="val 40000"/>
              <a:gd name="adj3" fmla="val 58162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24579" name="Picture 6" descr="Balanço energét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2708275"/>
            <a:ext cx="381635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1619250" y="549275"/>
            <a:ext cx="6337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Desequil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E8474C-68F8-4042-9E2A-EE4F0C5B58DA}" type="datetime1">
              <a:rPr lang="pt-PT" smtClean="0"/>
              <a:t>10-07-2012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B094D-EF24-48A5-8407-57B159E7AE7F}" type="slidenum">
              <a:rPr lang="pt-PT"/>
              <a:pPr>
                <a:defRPr/>
              </a:pPr>
              <a:t>8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4536752" cy="1211263"/>
          </a:xfrm>
          <a:noFill/>
        </p:spPr>
        <p:txBody>
          <a:bodyPr/>
          <a:lstStyle/>
          <a:p>
            <a:r>
              <a:rPr lang="pt-PT" sz="4000" dirty="0" smtClean="0">
                <a:solidFill>
                  <a:srgbClr val="FF0000"/>
                </a:solidFill>
              </a:rPr>
              <a:t>estar sentado</a:t>
            </a:r>
          </a:p>
        </p:txBody>
      </p:sp>
      <p:pic>
        <p:nvPicPr>
          <p:cNvPr id="26626" name="Picture 8" descr="107429007"/>
          <p:cNvPicPr>
            <a:picLocks noChangeAspect="1" noChangeArrowheads="1"/>
          </p:cNvPicPr>
          <p:nvPr/>
        </p:nvPicPr>
        <p:blipFill>
          <a:blip r:embed="rId2" cstate="print"/>
          <a:srcRect l="29379"/>
          <a:stretch>
            <a:fillRect/>
          </a:stretch>
        </p:blipFill>
        <p:spPr bwMode="auto">
          <a:xfrm>
            <a:off x="5148064" y="836712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44" name="Group 20"/>
          <p:cNvGraphicFramePr>
            <a:graphicFrameLocks noGrp="1"/>
          </p:cNvGraphicFramePr>
          <p:nvPr>
            <p:ph idx="1"/>
          </p:nvPr>
        </p:nvGraphicFramePr>
        <p:xfrm>
          <a:off x="5003800" y="4724400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D1F497C-47B6-411C-8B60-B7DE3D345607}" type="datetime1">
              <a:rPr lang="pt-PT" smtClean="0"/>
              <a:t>10-07-2012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74403-7B25-4E63-B2E5-38D6223A78DF}" type="slidenum">
              <a:rPr lang="pt-PT"/>
              <a:pPr>
                <a:defRPr/>
              </a:pPr>
              <a:t>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2177</TotalTime>
  <Words>489</Words>
  <Application>Microsoft Office PowerPoint</Application>
  <PresentationFormat>Apresentação no Ecrã (4:3)</PresentationFormat>
  <Paragraphs>245</Paragraphs>
  <Slides>20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2" baseType="lpstr">
      <vt:lpstr>Modelo de apresentação predefinido</vt:lpstr>
      <vt:lpstr>Imagem de mapa de bits</vt:lpstr>
      <vt:lpstr>Equilíbrio Energético e Atividade Física</vt:lpstr>
      <vt:lpstr>Índice</vt:lpstr>
      <vt:lpstr>Equilíbrio Energético</vt:lpstr>
      <vt:lpstr>Equilíbrio Energético</vt:lpstr>
      <vt:lpstr>Diapositivo 5</vt:lpstr>
      <vt:lpstr>Diapositivo 6</vt:lpstr>
      <vt:lpstr>Diapositivo 7</vt:lpstr>
      <vt:lpstr>Diapositivo 8</vt:lpstr>
      <vt:lpstr>estar sentado</vt:lpstr>
      <vt:lpstr>surfar</vt:lpstr>
      <vt:lpstr>dançar</vt:lpstr>
      <vt:lpstr>andar de skate</vt:lpstr>
      <vt:lpstr>        nadar (crawl)</vt:lpstr>
      <vt:lpstr>jogar basquetebol</vt:lpstr>
      <vt:lpstr>praticar BTT</vt:lpstr>
      <vt:lpstr>Valor calórico de uma refeição</vt:lpstr>
      <vt:lpstr>Quanto tempo para gastar estas calorias?</vt:lpstr>
      <vt:lpstr>Diapositivo 18</vt:lpstr>
      <vt:lpstr>Vida ativa</vt:lpstr>
      <vt:lpstr>Diapositivo 20</vt:lpstr>
    </vt:vector>
  </TitlesOfParts>
  <Company>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Teresa Maia</dc:creator>
  <cp:lastModifiedBy>Matrox</cp:lastModifiedBy>
  <cp:revision>159</cp:revision>
  <dcterms:created xsi:type="dcterms:W3CDTF">2008-05-09T21:05:52Z</dcterms:created>
  <dcterms:modified xsi:type="dcterms:W3CDTF">2012-07-10T09:57:29Z</dcterms:modified>
</cp:coreProperties>
</file>